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3"/>
  </p:notesMasterIdLst>
  <p:sldIdLst>
    <p:sldId id="256" r:id="rId2"/>
    <p:sldId id="257" r:id="rId3"/>
    <p:sldId id="277" r:id="rId4"/>
    <p:sldId id="259" r:id="rId5"/>
    <p:sldId id="260" r:id="rId6"/>
    <p:sldId id="265" r:id="rId7"/>
    <p:sldId id="262" r:id="rId8"/>
    <p:sldId id="263" r:id="rId9"/>
    <p:sldId id="264" r:id="rId10"/>
    <p:sldId id="276" r:id="rId11"/>
    <p:sldId id="267" r:id="rId12"/>
    <p:sldId id="270" r:id="rId13"/>
    <p:sldId id="268" r:id="rId14"/>
    <p:sldId id="271" r:id="rId15"/>
    <p:sldId id="275" r:id="rId16"/>
    <p:sldId id="272" r:id="rId17"/>
    <p:sldId id="279" r:id="rId18"/>
    <p:sldId id="273" r:id="rId19"/>
    <p:sldId id="274" r:id="rId20"/>
    <p:sldId id="269" r:id="rId21"/>
    <p:sldId id="280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856" autoAdjust="0"/>
    <p:restoredTop sz="94619" autoAdjust="0"/>
  </p:normalViewPr>
  <p:slideViewPr>
    <p:cSldViewPr>
      <p:cViewPr varScale="1">
        <p:scale>
          <a:sx n="49" d="100"/>
          <a:sy n="49" d="100"/>
        </p:scale>
        <p:origin x="-102" y="-5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 sz="2160" b="1" i="0" u="none" strike="noStrike" baseline="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Изучение силы нервной системы, баланса нервных процессов, функциональной асимметрии  мозга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8.8279030943464565E-2"/>
          <c:y val="2.2465720821738751E-2"/>
        </c:manualLayout>
      </c:layout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работники предприятий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средняя сила нервной системы </c:v>
                </c:pt>
                <c:pt idx="1">
                  <c:v>левое полушариея </c:v>
                </c:pt>
                <c:pt idx="2">
                  <c:v>уравновешенность процессов возбуждения и торможения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0.44000000000000045</c:v>
                </c:pt>
                <c:pt idx="1">
                  <c:v>0.68000000000000116</c:v>
                </c:pt>
                <c:pt idx="2">
                  <c:v>0.4</c:v>
                </c:pt>
              </c:numCache>
            </c:numRef>
          </c:val>
        </c:ser>
        <c:dLbls>
          <c:showVal val="1"/>
        </c:dLbls>
        <c:overlap val="-25"/>
        <c:axId val="101395456"/>
        <c:axId val="101434112"/>
      </c:barChart>
      <c:catAx>
        <c:axId val="101395456"/>
        <c:scaling>
          <c:orientation val="minMax"/>
        </c:scaling>
        <c:axPos val="b"/>
        <c:numFmt formatCode="General" sourceLinked="0"/>
        <c:majorTickMark val="none"/>
        <c:tickLblPos val="nextTo"/>
        <c:crossAx val="101434112"/>
        <c:crosses val="autoZero"/>
        <c:auto val="1"/>
        <c:lblAlgn val="ctr"/>
        <c:lblOffset val="100"/>
      </c:catAx>
      <c:valAx>
        <c:axId val="101434112"/>
        <c:scaling>
          <c:orientation val="minMax"/>
        </c:scaling>
        <c:delete val="1"/>
        <c:axPos val="l"/>
        <c:numFmt formatCode="0%" sourceLinked="1"/>
        <c:majorTickMark val="none"/>
        <c:tickLblPos val="nextTo"/>
        <c:crossAx val="101395456"/>
        <c:crosses val="autoZero"/>
        <c:crossBetween val="between"/>
      </c:valAx>
    </c:plotArea>
    <c:legend>
      <c:legendPos val="t"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Физические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факторы</a:t>
            </a:r>
          </a:p>
        </c:rich>
      </c:tx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физические факторы</c:v>
                </c:pt>
              </c:strCache>
            </c:strRef>
          </c:tx>
          <c:explosion val="3"/>
          <c:dLbls>
            <c:dLbl>
              <c:idx val="0"/>
              <c:tx>
                <c:rich>
                  <a:bodyPr/>
                  <a:lstStyle/>
                  <a:p>
                    <a:r>
                      <a:rPr lang="en-US" smtClean="0"/>
                      <a:t>4</a:t>
                    </a:r>
                    <a:r>
                      <a:rPr lang="ru-RU" smtClean="0"/>
                      <a:t>5</a:t>
                    </a:r>
                    <a:r>
                      <a:rPr lang="en-US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tx>
                <c:rich>
                  <a:bodyPr/>
                  <a:lstStyle/>
                  <a:p>
                    <a:r>
                      <a:rPr lang="en-US" smtClean="0"/>
                      <a:t>2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2"/>
              <c:tx>
                <c:rich>
                  <a:bodyPr/>
                  <a:lstStyle/>
                  <a:p>
                    <a:r>
                      <a:rPr lang="en-US" smtClean="0"/>
                      <a:t>2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showPercent val="1"/>
          </c:dLbls>
          <c:cat>
            <c:strRef>
              <c:f>Лист1!$A$2:$A$5</c:f>
              <c:strCache>
                <c:ptCount val="4"/>
                <c:pt idx="0">
                  <c:v>воздействие шума</c:v>
                </c:pt>
                <c:pt idx="1">
                  <c:v>раскаленные тела</c:v>
                </c:pt>
                <c:pt idx="2">
                  <c:v>запыленность, загазованность помещений</c:v>
                </c:pt>
                <c:pt idx="3">
                  <c:v>другие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0.4</c:v>
                </c:pt>
                <c:pt idx="1">
                  <c:v>0.23</c:v>
                </c:pt>
                <c:pt idx="2">
                  <c:v>0.22</c:v>
                </c:pt>
                <c:pt idx="3">
                  <c:v>0.1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>
        <c:manualLayout>
          <c:xMode val="edge"/>
          <c:yMode val="edge"/>
          <c:x val="0.62050289431442485"/>
          <c:y val="0.20841197400048223"/>
          <c:w val="0.3673337062165507"/>
          <c:h val="0.71493194487400868"/>
        </c:manualLayout>
      </c:layout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Психофизиологические факторы</a:t>
            </a:r>
          </a:p>
        </c:rich>
      </c:tx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Психофизиологические факторы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физические перегрузки</c:v>
                </c:pt>
                <c:pt idx="1">
                  <c:v>монотонность труда</c:v>
                </c:pt>
                <c:pt idx="2">
                  <c:v>эмоциональные перегрузки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0.81</c:v>
                </c:pt>
                <c:pt idx="1">
                  <c:v>0.12000000000000002</c:v>
                </c:pt>
                <c:pt idx="2">
                  <c:v>7.0000000000000021E-2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>
        <c:manualLayout>
          <c:xMode val="edge"/>
          <c:yMode val="edge"/>
          <c:x val="0.58892559350076512"/>
          <c:y val="0.15487037396472386"/>
          <c:w val="0.38365748624404689"/>
          <c:h val="0.44680074788030982"/>
        </c:manualLayout>
      </c:layout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0"/>
  <c:chart>
    <c:title>
      <c:txPr>
        <a:bodyPr/>
        <a:lstStyle/>
        <a:p>
          <a:pPr>
            <a:defRPr lang="ru-RU" sz="16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Нарушения здоровья</c:v>
                </c:pt>
              </c:strCache>
            </c:strRef>
          </c:tx>
          <c:explosion val="4"/>
          <c:dLbls>
            <c:spPr>
              <a:noFill/>
              <a:ln>
                <a:noFill/>
              </a:ln>
              <a:effectLst/>
            </c:spPr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боли в спине</c:v>
                </c:pt>
                <c:pt idx="1">
                  <c:v>болезни органов пищеварения</c:v>
                </c:pt>
                <c:pt idx="2">
                  <c:v>боли в шее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0.5</c:v>
                </c:pt>
                <c:pt idx="1">
                  <c:v>0.3800000000000005</c:v>
                </c:pt>
                <c:pt idx="2">
                  <c:v>8.0000000000000043E-2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>
        <c:manualLayout>
          <c:xMode val="edge"/>
          <c:yMode val="edge"/>
          <c:x val="0.60275951787541193"/>
          <c:y val="0.15769274365505576"/>
          <c:w val="0.37554532631294985"/>
          <c:h val="0.55438901850411804"/>
        </c:manualLayout>
      </c:layout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240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Количество обучающихся </a:t>
            </a:r>
            <a:endParaRPr lang="ru-RU" sz="2400" dirty="0" smtClean="0"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>
              <a:defRPr sz="240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вошедших в группы риска по результатам начальной и повторной диагностики</a:t>
            </a:r>
            <a:endParaRPr lang="ru-RU" sz="2400" dirty="0"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11204079176829924"/>
          <c:y val="0"/>
        </c:manualLayout>
      </c:layout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0ктябрь 2014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психофизиологические и психологические показатели</c:v>
                </c:pt>
                <c:pt idx="1">
                  <c:v> функциональные возможности организма и физическое развитие
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0.30000000000000016</c:v>
                </c:pt>
                <c:pt idx="1">
                  <c:v>0.5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 Май 2015 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психофизиологические и психологические показатели</c:v>
                </c:pt>
                <c:pt idx="1">
                  <c:v> функциональные возможности организма и физическое развитие
</c:v>
                </c:pt>
              </c:strCache>
            </c:strRef>
          </c:cat>
          <c:val>
            <c:numRef>
              <c:f>Лист1!$C$2:$C$3</c:f>
              <c:numCache>
                <c:formatCode>0%</c:formatCode>
                <c:ptCount val="2"/>
                <c:pt idx="0">
                  <c:v>0.18000000000000008</c:v>
                </c:pt>
                <c:pt idx="1">
                  <c:v>0.30000000000000016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0ктябрь 2016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психофизиологические и психологические показатели</c:v>
                </c:pt>
                <c:pt idx="1">
                  <c:v> функциональные возможности организма и физическое развитие
</c:v>
                </c:pt>
              </c:strCache>
            </c:strRef>
          </c:cat>
          <c:val>
            <c:numRef>
              <c:f>Лист1!$D$2:$D$3</c:f>
              <c:numCache>
                <c:formatCode>0%</c:formatCode>
                <c:ptCount val="2"/>
                <c:pt idx="0">
                  <c:v>8.0000000000000043E-2</c:v>
                </c:pt>
                <c:pt idx="1">
                  <c:v>0.24000000000000007</c:v>
                </c:pt>
              </c:numCache>
            </c:numRef>
          </c:val>
        </c:ser>
        <c:dLbls>
          <c:showVal val="1"/>
        </c:dLbls>
        <c:overlap val="-25"/>
        <c:axId val="106519936"/>
        <c:axId val="106529920"/>
      </c:barChart>
      <c:catAx>
        <c:axId val="106519936"/>
        <c:scaling>
          <c:orientation val="minMax"/>
        </c:scaling>
        <c:axPos val="b"/>
        <c:numFmt formatCode="General" sourceLinked="0"/>
        <c:majorTickMark val="none"/>
        <c:tickLblPos val="nextTo"/>
        <c:crossAx val="106529920"/>
        <c:crosses val="autoZero"/>
        <c:auto val="1"/>
        <c:lblAlgn val="ctr"/>
        <c:lblOffset val="100"/>
      </c:catAx>
      <c:valAx>
        <c:axId val="106529920"/>
        <c:scaling>
          <c:orientation val="minMax"/>
        </c:scaling>
        <c:delete val="1"/>
        <c:axPos val="l"/>
        <c:numFmt formatCode="0%" sourceLinked="1"/>
        <c:majorTickMark val="none"/>
        <c:tickLblPos val="nextTo"/>
        <c:crossAx val="106519936"/>
        <c:crosses val="autoZero"/>
        <c:crossBetween val="between"/>
      </c:valAx>
    </c:plotArea>
    <c:legend>
      <c:legendPos val="t"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40D455-538F-499B-B3F3-4C568FEACB43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7260EE-09F0-477D-9E11-642EDB9340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93679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090577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618834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118781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465383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803338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40815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23928" y="4149080"/>
            <a:ext cx="4916930" cy="1944216"/>
          </a:xfrm>
        </p:spPr>
        <p:txBody>
          <a:bodyPr>
            <a:normAutofit fontScale="92500"/>
          </a:bodyPr>
          <a:lstStyle/>
          <a:p>
            <a:pPr algn="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Гаранина Любовь Петровна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заместитель директора по воспитательной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работе и социальным вопросам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Шевкова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Светлана Алексеевна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педагог- психолог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412776"/>
            <a:ext cx="8064896" cy="2160240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28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Выявление  профессионально важных качеств обучающихся по  специальности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Монтаж 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и техническая эксплуатация промышленного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оборудования (по отраслям)</a:t>
            </a:r>
            <a:r>
              <a:rPr lang="ru-RU" sz="2800" dirty="0">
                <a:effectLst/>
              </a:rPr>
              <a:t/>
            </a:r>
            <a:br>
              <a:rPr lang="ru-RU" sz="2800" dirty="0">
                <a:effectLst/>
              </a:rPr>
            </a:br>
            <a:endParaRPr lang="ru-RU" sz="2800" dirty="0"/>
          </a:p>
        </p:txBody>
      </p:sp>
      <p:pic>
        <p:nvPicPr>
          <p:cNvPr id="4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0" y="-15697"/>
            <a:ext cx="4040906" cy="1243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51392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404664"/>
            <a:ext cx="8352928" cy="6081856"/>
          </a:xfrm>
        </p:spPr>
        <p:txBody>
          <a:bodyPr>
            <a:normAutofit fontScale="85000" lnSpcReduction="10000"/>
          </a:bodyPr>
          <a:lstStyle/>
          <a:p>
            <a:pPr marL="45720" indent="0" algn="just">
              <a:buNone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Профессионально-важные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качества (ПВК) 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это система устойчивых личных качеств, создающих возможность успешного выполнения профессиональной деятельности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" indent="0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к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ПВК относятся: 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психофизиологические 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(свойства нервной системы, индивидуально-типологические особенности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); 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личностные (мотивация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характер, стрессоустойчивость и др.); </a:t>
            </a:r>
            <a:endParaRPr lang="ru-RU" sz="32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когнитивные 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(память, внимание, мышление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физические (выносливость, сила, координация и др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.);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физиологические (функциональное состояние организма, состояние соматического здоровья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08221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71472" y="1785926"/>
            <a:ext cx="7929618" cy="291179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7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Цель </a:t>
            </a:r>
            <a:r>
              <a:rPr lang="ru-RU" sz="27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выявление ПВК и разработка программы диагностики на примере специальности Монтаж и техническая эксплуатация промышленного оборудования</a:t>
            </a:r>
            <a:endParaRPr lang="ru-RU" sz="27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val 5"/>
          <p:cNvSpPr>
            <a:spLocks noChangeArrowheads="1"/>
          </p:cNvSpPr>
          <p:nvPr/>
        </p:nvSpPr>
        <p:spPr bwMode="auto">
          <a:xfrm>
            <a:off x="214282" y="142852"/>
            <a:ext cx="1571636" cy="1428760"/>
          </a:xfrm>
          <a:prstGeom prst="ellips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rgbClr val="000000"/>
            </a:solidFill>
            <a:round/>
            <a:headEnd/>
            <a:tailEnd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/>
          <a:lstStyle/>
          <a:p>
            <a:pPr>
              <a:defRPr/>
            </a:pPr>
            <a:endParaRPr lang="ru-RU" dirty="0">
              <a:latin typeface="Calibri" pitchFamily="34" charset="0"/>
            </a:endParaRPr>
          </a:p>
        </p:txBody>
      </p:sp>
      <p:pic>
        <p:nvPicPr>
          <p:cNvPr id="5" name="Рисунок 4" descr="C:\Users\windows7ultimate\Desktop\182036_50cc4ef461ef8.jpg"/>
          <p:cNvPicPr/>
          <p:nvPr/>
        </p:nvPicPr>
        <p:blipFill>
          <a:blip r:embed="rId3"/>
          <a:srcRect b="2778"/>
          <a:stretch>
            <a:fillRect/>
          </a:stretch>
        </p:blipFill>
        <p:spPr bwMode="auto">
          <a:xfrm>
            <a:off x="6357950" y="3714752"/>
            <a:ext cx="2357454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D1F5E3-552D-4552-9352-68B0AFBD188B}" type="slidenum">
              <a:rPr lang="ru-RU" smtClean="0"/>
              <a:pPr/>
              <a:t>4</a:t>
            </a:fld>
            <a:endParaRPr lang="ru-RU" dirty="0" smtClean="0"/>
          </a:p>
        </p:txBody>
      </p:sp>
      <p:pic>
        <p:nvPicPr>
          <p:cNvPr id="2867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-1" y="65905"/>
            <a:ext cx="2555777" cy="69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4"/>
          <a:srcRect l="15713" t="46493" r="74185" b="42084"/>
          <a:stretch>
            <a:fillRect/>
          </a:stretch>
        </p:blipFill>
        <p:spPr bwMode="auto">
          <a:xfrm>
            <a:off x="1007846" y="1064291"/>
            <a:ext cx="104145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2168753" y="1065660"/>
            <a:ext cx="681834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Cambria" pitchFamily="18" charset="0"/>
                <a:ea typeface="Times New Roman" pitchFamily="18" charset="0"/>
                <a:cs typeface="Tahoma" pitchFamily="34" charset="0"/>
              </a:rPr>
              <a:t>Общество с ограниченной ответственностью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Cambria" pitchFamily="18" charset="0"/>
                <a:ea typeface="Times New Roman" pitchFamily="18" charset="0"/>
                <a:cs typeface="Tahoma" pitchFamily="34" charset="0"/>
              </a:rPr>
              <a:t>«Авексима - Сибирь» (Анжеро-Судженский химико-фармацевтический завод)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Cambria" pitchFamily="18" charset="0"/>
              <a:cs typeface="Tahoma" pitchFamily="34" charset="0"/>
            </a:endParaRPr>
          </a:p>
        </p:txBody>
      </p:sp>
      <p:pic>
        <p:nvPicPr>
          <p:cNvPr id="12" name="Рисунок 11"/>
          <p:cNvPicPr/>
          <p:nvPr/>
        </p:nvPicPr>
        <p:blipFill>
          <a:blip r:embed="rId5"/>
          <a:srcRect l="7215" t="67936" r="73223" b="20441"/>
          <a:stretch>
            <a:fillRect/>
          </a:stretch>
        </p:blipFill>
        <p:spPr bwMode="auto">
          <a:xfrm>
            <a:off x="928662" y="2214554"/>
            <a:ext cx="11620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2143108" y="2143116"/>
            <a:ext cx="57236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Cambria" pitchFamily="18" charset="0"/>
              </a:rPr>
              <a:t>Яйский нефтеперерабатывающий завод - филиал ЗАО «НефтеХимСервис»</a:t>
            </a:r>
            <a:endParaRPr lang="ru-RU" dirty="0">
              <a:latin typeface="Cambria" pitchFamily="18" charset="0"/>
            </a:endParaRPr>
          </a:p>
        </p:txBody>
      </p:sp>
      <p:pic>
        <p:nvPicPr>
          <p:cNvPr id="14" name="Рисунок 13"/>
          <p:cNvPicPr/>
          <p:nvPr/>
        </p:nvPicPr>
        <p:blipFill>
          <a:blip r:embed="rId6"/>
          <a:srcRect l="1443" t="72144" r="91983" b="22646"/>
          <a:stretch>
            <a:fillRect/>
          </a:stretch>
        </p:blipFill>
        <p:spPr bwMode="auto">
          <a:xfrm>
            <a:off x="1029494" y="3140824"/>
            <a:ext cx="953215" cy="581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2250079" y="3140823"/>
            <a:ext cx="55222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Cambria" pitchFamily="18" charset="0"/>
                <a:cs typeface="Raavi" pitchFamily="2"/>
              </a:rPr>
              <a:t>Кемеровское открытое акционерное общество «АЗОТ»</a:t>
            </a:r>
            <a:endParaRPr lang="ru-RU" dirty="0">
              <a:latin typeface="Cambria" pitchFamily="18" charset="0"/>
              <a:cs typeface="Raavi" pitchFamily="2"/>
            </a:endParaRPr>
          </a:p>
        </p:txBody>
      </p:sp>
      <p:pic>
        <p:nvPicPr>
          <p:cNvPr id="16" name="Рисунок 15"/>
          <p:cNvPicPr/>
          <p:nvPr/>
        </p:nvPicPr>
        <p:blipFill>
          <a:blip r:embed="rId7" cstate="print"/>
          <a:srcRect l="5772" t="20641" r="66007" b="68938"/>
          <a:stretch>
            <a:fillRect/>
          </a:stretch>
        </p:blipFill>
        <p:spPr bwMode="auto">
          <a:xfrm>
            <a:off x="1044872" y="4037847"/>
            <a:ext cx="937837" cy="588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Прямоугольник 16"/>
          <p:cNvSpPr/>
          <p:nvPr/>
        </p:nvSpPr>
        <p:spPr>
          <a:xfrm>
            <a:off x="2288885" y="4127425"/>
            <a:ext cx="5483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Cambria" pitchFamily="18" charset="0"/>
              </a:rPr>
              <a:t>Открытое акционерное общество «Анжеромаш»</a:t>
            </a:r>
            <a:endParaRPr lang="ru-RU" dirty="0">
              <a:latin typeface="Cambria" pitchFamily="18" charset="0"/>
            </a:endParaRPr>
          </a:p>
        </p:txBody>
      </p:sp>
      <p:pic>
        <p:nvPicPr>
          <p:cNvPr id="18" name="Рисунок 17" descr="C:\Documents and Settings\аспк\Мои документы\беляева\Картинки\2008_02_08_северный кузбас_бб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8598" y="5115208"/>
            <a:ext cx="1204111" cy="653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Прямоугольник 18"/>
          <p:cNvSpPr/>
          <p:nvPr/>
        </p:nvSpPr>
        <p:spPr>
          <a:xfrm>
            <a:off x="2288885" y="5186839"/>
            <a:ext cx="67731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Cambria" pitchFamily="18" charset="0"/>
              </a:rPr>
              <a:t>Общество с ограниченной ответственностью «Нефтеперерабатывающий завод «Северный Кузбасс»</a:t>
            </a:r>
            <a:endParaRPr lang="ru-RU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138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xmlns="" val="2287285278"/>
              </p:ext>
            </p:extLst>
          </p:nvPr>
        </p:nvGraphicFramePr>
        <p:xfrm>
          <a:off x="571472" y="642918"/>
          <a:ext cx="8136904" cy="54334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8584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424936" cy="936104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Изучение вредных факторов производства, профессиональных рисков здоровья 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xmlns="" val="1722589777"/>
              </p:ext>
            </p:extLst>
          </p:nvPr>
        </p:nvGraphicFramePr>
        <p:xfrm>
          <a:off x="1907704" y="3573016"/>
          <a:ext cx="6264696" cy="32849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3131942580"/>
              </p:ext>
            </p:extLst>
          </p:nvPr>
        </p:nvGraphicFramePr>
        <p:xfrm>
          <a:off x="179512" y="980728"/>
          <a:ext cx="4632176" cy="3256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408972630"/>
              </p:ext>
            </p:extLst>
          </p:nvPr>
        </p:nvGraphicFramePr>
        <p:xfrm>
          <a:off x="4355976" y="980728"/>
          <a:ext cx="4538329" cy="28054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2673457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B242CA-85D7-4D74-9FA8-C987D077C855}" type="slidenum">
              <a:rPr lang="ru-RU" smtClean="0"/>
              <a:pPr>
                <a:defRPr/>
              </a:pPr>
              <a:t>7</a:t>
            </a:fld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666678" y="116732"/>
            <a:ext cx="69886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ПВК специалиста техника-механика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6227" y="687276"/>
            <a:ext cx="8492836" cy="2954655"/>
          </a:xfrm>
          <a:prstGeom prst="rect">
            <a:avLst/>
          </a:prstGeom>
          <a:solidFill>
            <a:schemeClr val="bg1">
              <a:alpha val="47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6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физическая сила 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выносливость </a:t>
            </a:r>
          </a:p>
          <a:p>
            <a:pPr marL="457200" indent="-457200">
              <a:spcAft>
                <a:spcPts val="6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тонкая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слуховая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чувствительность</a:t>
            </a:r>
          </a:p>
          <a:p>
            <a:pPr marL="457200" indent="-457200">
              <a:spcAft>
                <a:spcPts val="6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средняя сила нервной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системы </a:t>
            </a:r>
          </a:p>
          <a:p>
            <a:pPr marL="457200" indent="-457200">
              <a:spcAft>
                <a:spcPts val="6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уравновешенность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нервных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процессов</a:t>
            </a:r>
          </a:p>
          <a:p>
            <a:pPr marL="457200" indent="-457200">
              <a:spcAft>
                <a:spcPts val="6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преобладание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функций левого полушария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мозга </a:t>
            </a:r>
          </a:p>
          <a:p>
            <a:pPr marL="457200" indent="-457200">
              <a:spcAft>
                <a:spcPts val="6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хорошо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развитый глазомер 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слух</a:t>
            </a:r>
          </a:p>
          <a:p>
            <a:pPr marL="457200" indent="-457200">
              <a:spcAft>
                <a:spcPts val="6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высокий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уровень внимания 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памяти</a:t>
            </a:r>
          </a:p>
          <a:p>
            <a:pPr marL="457200" indent="-457200">
              <a:spcAft>
                <a:spcPts val="6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пространственное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восприятие </a:t>
            </a:r>
          </a:p>
          <a:p>
            <a:pPr marL="457200" indent="-457200">
              <a:spcAft>
                <a:spcPts val="6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эмоциональная  устойчивость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1865014" cy="60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395137" y="3632261"/>
            <a:ext cx="69886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Медицинские противопоказания: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6227" y="4221088"/>
            <a:ext cx="8492835" cy="2277547"/>
          </a:xfrm>
          <a:prstGeom prst="rect">
            <a:avLst/>
          </a:prstGeom>
          <a:solidFill>
            <a:schemeClr val="bg1">
              <a:alpha val="47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6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Cambria" pitchFamily="18" charset="0"/>
              </a:rPr>
              <a:t>нарушение функций опорно-двигательного аппарата</a:t>
            </a:r>
          </a:p>
          <a:p>
            <a:pPr marL="457200" indent="-457200">
              <a:spcAft>
                <a:spcPts val="6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Cambria" pitchFamily="18" charset="0"/>
              </a:rPr>
              <a:t>хронические заболевания суставов, деформация пальцев рук</a:t>
            </a:r>
          </a:p>
          <a:p>
            <a:pPr marL="457200" indent="-457200">
              <a:spcAft>
                <a:spcPts val="6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Cambria" pitchFamily="18" charset="0"/>
              </a:rPr>
              <a:t> заболевания сердечно - сосудистой системы</a:t>
            </a:r>
          </a:p>
          <a:p>
            <a:pPr marL="457200" indent="-457200">
              <a:spcAft>
                <a:spcPts val="6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Cambria" pitchFamily="18" charset="0"/>
              </a:rPr>
              <a:t>нарушения слуха и зрения</a:t>
            </a:r>
          </a:p>
          <a:p>
            <a:pPr marL="457200" indent="-457200">
              <a:spcAft>
                <a:spcPts val="6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Cambria" pitchFamily="18" charset="0"/>
              </a:rPr>
              <a:t>отсутствие физической выносливости</a:t>
            </a:r>
          </a:p>
          <a:p>
            <a:pPr marL="457200" indent="-457200">
              <a:spcAft>
                <a:spcPts val="6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Cambria" pitchFamily="18" charset="0"/>
              </a:rPr>
              <a:t>аллергические заболевания</a:t>
            </a:r>
          </a:p>
          <a:p>
            <a:pPr marL="457200" indent="-457200">
              <a:spcAft>
                <a:spcPts val="6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Cambria" pitchFamily="18" charset="0"/>
              </a:rPr>
              <a:t> нервно-психические заболевания</a:t>
            </a:r>
          </a:p>
        </p:txBody>
      </p:sp>
    </p:spTree>
    <p:extLst>
      <p:ext uri="{BB962C8B-B14F-4D97-AF65-F5344CB8AC3E}">
        <p14:creationId xmlns:p14="http://schemas.microsoft.com/office/powerpoint/2010/main" xmlns="" val="22461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D1F5E3-552D-4552-9352-68B0AFBD188B}" type="slidenum">
              <a:rPr lang="ru-RU" smtClean="0"/>
              <a:pPr/>
              <a:t>8</a:t>
            </a:fld>
            <a:endParaRPr lang="ru-RU" dirty="0" smtClean="0"/>
          </a:p>
        </p:txBody>
      </p:sp>
      <p:pic>
        <p:nvPicPr>
          <p:cNvPr id="2867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1874067" cy="603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97942" y="110927"/>
            <a:ext cx="85075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Методики  комплексной диагностики </a:t>
            </a:r>
          </a:p>
          <a:p>
            <a:pPr algn="ctr"/>
            <a:r>
              <a:rPr lang="ru-RU" sz="20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для определения психофизиологического </a:t>
            </a:r>
          </a:p>
          <a:p>
            <a:pPr algn="ctr"/>
            <a:r>
              <a:rPr lang="ru-RU" sz="20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и психоэмоционального состояния</a:t>
            </a:r>
            <a:endParaRPr lang="ru-RU" sz="20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19992097"/>
              </p:ext>
            </p:extLst>
          </p:nvPr>
        </p:nvGraphicFramePr>
        <p:xfrm>
          <a:off x="178555" y="1126430"/>
          <a:ext cx="8811491" cy="5413312"/>
        </p:xfrm>
        <a:graphic>
          <a:graphicData uri="http://schemas.openxmlformats.org/drawingml/2006/table">
            <a:tbl>
              <a:tblPr/>
              <a:tblGrid>
                <a:gridCol w="346739"/>
                <a:gridCol w="4931923"/>
                <a:gridCol w="3532829"/>
              </a:tblGrid>
              <a:tr h="25955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</a:rPr>
                        <a:t>№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</a:rPr>
                        <a:t>Название методики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</a:rPr>
                        <a:t>Показатели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229238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  <a:latin typeface="Times New Roman"/>
                          <a:ea typeface="Times New Roman"/>
                        </a:rPr>
                        <a:t>ПСИХОФИЗИОЛОГИЧЕСКИЕ ОСОБЕННОСТИ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58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4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Тест «Корректурная проба» (Тест Бурдона)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Концентрация, устойчивость, переключаемость внимания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41585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4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Тест исследования интеллекта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</a:rPr>
                        <a:t>Р.Амтхауэра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Определение коэффициента интеллекта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31380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4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Методика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</a:rPr>
                        <a:t>Е.П.Ильина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</a:rPr>
                        <a:t>теппинг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-тест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Определение свойств нервной системы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30093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4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Методика «Длинные и короткие линии»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Определение подвижности нервных процессов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32597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4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Методика 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«Определение уравновешенности процессов возбуждения и торможения в нервной системе»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Определение 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уравновешенности нервных процессов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48014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4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Методика «Память на числа»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Объем </a:t>
                      </a:r>
                      <a:r>
                        <a:rPr lang="ru-RU" sz="1200" spc="2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кратковременной зрительной (образной)  </a:t>
                      </a:r>
                      <a:r>
                        <a:rPr lang="ru-RU" sz="1200" spc="2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памяти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22923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4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Тест «Запомни слова» 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Объем </a:t>
                      </a:r>
                      <a:r>
                        <a:rPr lang="ru-RU" sz="1200" spc="2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кратковременной слуховой памяти.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793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4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8</a:t>
                      </a:r>
                      <a:endParaRPr lang="ru-RU" sz="14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Тест «Самооценка стрессоустойчивости личности» Ю.В. Щербатых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Уровень 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стрессоустойчивости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233464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  <a:latin typeface="Times New Roman"/>
                          <a:ea typeface="Times New Roman"/>
                        </a:rPr>
                        <a:t>ПСИХОЭМОЦИОНАЛЬНОЕ СОСТОЯНИЕ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27172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4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9</a:t>
                      </a:r>
                      <a:endParaRPr lang="ru-RU" sz="14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Шкала реактивной (ситуативной) и личностной тревожности Ч.Спилбергом, адаптированной Ю.Л.Ханиным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Уровень и характер тревожности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27172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4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4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Опросник «Самочувствие, активность, настроение»(САН) В.А.Доскин, Н.А.Лаврентьева, В.Б.Шарай, М.П.Мирошников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Оперативная оценка самочувствия, активности и настроения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27172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4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4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i="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Методика для диагностики учебной мотивации студентов (</a:t>
                      </a:r>
                      <a:r>
                        <a:rPr lang="ru-RU" sz="1200" b="0" i="0" dirty="0" err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А.А.Реан</a:t>
                      </a:r>
                      <a:r>
                        <a:rPr lang="ru-RU" sz="1200" b="0" i="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и </a:t>
                      </a:r>
                      <a:r>
                        <a:rPr lang="ru-RU" sz="1200" b="0" i="0" dirty="0" err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В.А.Якунин</a:t>
                      </a:r>
                      <a:r>
                        <a:rPr lang="ru-RU" sz="1200" b="0" i="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модификация </a:t>
                      </a:r>
                      <a:r>
                        <a:rPr lang="ru-RU" sz="1200" b="0" i="0" dirty="0" err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Н.Ц.Бадмаевой</a:t>
                      </a:r>
                      <a:r>
                        <a:rPr lang="ru-RU" sz="12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</a:t>
                      </a:r>
                      <a:endParaRPr lang="ru-RU" sz="11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Мотив учебной деятельности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27172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4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4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Методика Баса-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</a:rPr>
                        <a:t>Дарки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 (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</a:rPr>
                        <a:t>А.Бассом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 и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</a:rPr>
                        <a:t>А.Дарки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)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Уровень агрессивности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27172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4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4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Оценка уровня общительности по тесту В</a:t>
                      </a:r>
                      <a:r>
                        <a:rPr lang="ru-RU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Ф. Ряховского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Уровень общительности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784466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D1F5E3-552D-4552-9352-68B0AFBD188B}" type="slidenum">
              <a:rPr lang="ru-RU" smtClean="0"/>
              <a:pPr/>
              <a:t>9</a:t>
            </a:fld>
            <a:endParaRPr lang="ru-RU" dirty="0" smtClean="0"/>
          </a:p>
        </p:txBody>
      </p:sp>
      <p:pic>
        <p:nvPicPr>
          <p:cNvPr id="2867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0" y="1"/>
            <a:ext cx="1747319" cy="563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842653" y="0"/>
            <a:ext cx="702170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Методики  комплексной диагностики для определения функционального состояния  и физического развития, уровня здоровья</a:t>
            </a:r>
            <a:endParaRPr lang="ru-RU" sz="22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30397351"/>
              </p:ext>
            </p:extLst>
          </p:nvPr>
        </p:nvGraphicFramePr>
        <p:xfrm>
          <a:off x="117695" y="1140736"/>
          <a:ext cx="8818076" cy="5301979"/>
        </p:xfrm>
        <a:graphic>
          <a:graphicData uri="http://schemas.openxmlformats.org/drawingml/2006/table">
            <a:tbl>
              <a:tblPr/>
              <a:tblGrid>
                <a:gridCol w="344032"/>
                <a:gridCol w="3041965"/>
                <a:gridCol w="5432079"/>
              </a:tblGrid>
              <a:tr h="2453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b="1" cap="all" baseline="0" dirty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300" cap="all" baseline="0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b="1" cap="all" baseline="0" dirty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  <a:ea typeface="Times New Roman"/>
                          <a:cs typeface="Times New Roman"/>
                        </a:rPr>
                        <a:t>Название методики</a:t>
                      </a:r>
                      <a:endParaRPr lang="ru-RU" sz="1300" cap="all" baseline="0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b="1" cap="all" baseline="0" dirty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  <a:ea typeface="Times New Roman"/>
                          <a:cs typeface="Times New Roman"/>
                        </a:rPr>
                        <a:t>Показатели</a:t>
                      </a:r>
                      <a:endParaRPr lang="ru-RU" sz="1300" cap="all" baseline="0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270489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 b="1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ФУНКЦИОНАЛЬНОЕ СОСТОЯНИЕ </a:t>
                      </a:r>
                      <a:r>
                        <a:rPr lang="ru-RU" sz="1600" b="1" baseline="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 И ФИЗИЧЕСКОЕ РАЗВИТИЕ</a:t>
                      </a:r>
                      <a:endParaRPr lang="ru-RU" sz="1600" b="1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80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Индекс Кердо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Тип вегетативной регуляции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4631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2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Ортостатическая проба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Функциональное состояние организма по показателям пульсометрии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4784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3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Проба Мартине-Кушелевского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Реакция</a:t>
                      </a:r>
                      <a:r>
                        <a:rPr lang="ru-RU" sz="1600" baseline="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 организма на дозированную физическую нагрузку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469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4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Антропометрические измерения 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Масса тела, рост, окружность головы, окружность груди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4373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5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Росто-весовой </a:t>
                      </a: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показатель </a:t>
                      </a: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Кетле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Гармоничность физического развития 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4617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6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Крепость телосложения </a:t>
                      </a: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по формуле </a:t>
                      </a: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Пинье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Крепость </a:t>
                      </a: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телосложения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5230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7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Проба с задержкой дыхания «Проба </a:t>
                      </a: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Штанге»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Функциональное состояние респираторной системы тренированности человека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285542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УРОВЕНЬ ЗДОРОВЬЯ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54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Анализ состава тела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Оценка состава тела, биоимпедансный анализ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3111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2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ЭКГ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Оценка работы сердца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3171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3</a:t>
                      </a:r>
                      <a:endParaRPr lang="ru-RU" sz="1600" kern="1200" dirty="0">
                        <a:solidFill>
                          <a:schemeClr val="tx1"/>
                        </a:solidFill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Биохимический анализ крови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Наличие/отсутствие сахара и холестерина в крови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3349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4</a:t>
                      </a:r>
                      <a:endParaRPr lang="ru-RU" sz="1600" kern="1200" dirty="0">
                        <a:solidFill>
                          <a:schemeClr val="tx1"/>
                        </a:solidFill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Изучение медицинских карт </a:t>
                      </a:r>
                      <a:endParaRPr lang="ru-RU" sz="1600" kern="1200" dirty="0">
                        <a:solidFill>
                          <a:schemeClr val="tx1"/>
                        </a:solidFill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Хроническая заболеваемость, группа здоровья </a:t>
                      </a:r>
                      <a:endParaRPr lang="ru-RU" sz="1600" kern="1200" dirty="0">
                        <a:solidFill>
                          <a:schemeClr val="tx1"/>
                        </a:solidFill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155584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2099388" y="130630"/>
            <a:ext cx="6895321" cy="1017036"/>
          </a:xfrm>
        </p:spPr>
        <p:txBody>
          <a:bodyPr/>
          <a:lstStyle/>
          <a:p>
            <a:pPr algn="ctr" eaLnBrk="1" hangingPunct="1">
              <a:buNone/>
            </a:pPr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Экспериментальная группа – </a:t>
            </a:r>
            <a:b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</a:br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50 обучающихся</a:t>
            </a:r>
            <a:endParaRPr lang="ru-RU" sz="2800" b="1" i="1" dirty="0" smtClean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cs typeface="Arial" charset="0"/>
            </a:endParaRPr>
          </a:p>
        </p:txBody>
      </p:sp>
      <p:pic>
        <p:nvPicPr>
          <p:cNvPr id="2867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1847273" cy="595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val 5"/>
          <p:cNvSpPr>
            <a:spLocks noChangeArrowheads="1"/>
          </p:cNvSpPr>
          <p:nvPr/>
        </p:nvSpPr>
        <p:spPr bwMode="auto">
          <a:xfrm>
            <a:off x="857224" y="1142984"/>
            <a:ext cx="1576905" cy="1555013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solidFill>
              <a:srgbClr val="000000"/>
            </a:solidFill>
            <a:round/>
            <a:headEnd/>
            <a:tailEnd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/>
          <a:lstStyle/>
          <a:p>
            <a:pPr>
              <a:defRPr/>
            </a:pPr>
            <a:endParaRPr lang="ru-RU" dirty="0">
              <a:latin typeface="Calibri" pitchFamily="34" charset="0"/>
            </a:endParaRPr>
          </a:p>
        </p:txBody>
      </p:sp>
      <p:pic>
        <p:nvPicPr>
          <p:cNvPr id="9" name="Рисунок 8" descr="F:\здоровье\Фото студентов 890.jpg"/>
          <p:cNvPicPr/>
          <p:nvPr/>
        </p:nvPicPr>
        <p:blipFill>
          <a:blip r:embed="rId5" cstate="print"/>
          <a:srcRect l="2833" t="1777" r="10241" b="1939"/>
          <a:stretch>
            <a:fillRect/>
          </a:stretch>
        </p:blipFill>
        <p:spPr bwMode="auto">
          <a:xfrm>
            <a:off x="111969" y="3470987"/>
            <a:ext cx="3956179" cy="31927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F:\здоровье\Фото студентов 89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25552" y="1088778"/>
            <a:ext cx="5194385" cy="37164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589412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0" y="1"/>
            <a:ext cx="1892174" cy="60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258433" y="488888"/>
            <a:ext cx="74657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Количество обучающихся, вошедших </a:t>
            </a:r>
          </a:p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в группы риска </a:t>
            </a:r>
          </a:p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по результатам начальной диагностики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44022310"/>
              </p:ext>
            </p:extLst>
          </p:nvPr>
        </p:nvGraphicFramePr>
        <p:xfrm>
          <a:off x="208227" y="2181886"/>
          <a:ext cx="8324212" cy="26938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1053"/>
                <a:gridCol w="2081053"/>
                <a:gridCol w="2081053"/>
                <a:gridCol w="2081053"/>
              </a:tblGrid>
              <a:tr h="116752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cap="all" baseline="0" dirty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</a:rPr>
                        <a:t>«группа риска» </a:t>
                      </a:r>
                      <a:endParaRPr lang="ru-RU" sz="1400" b="1" cap="all" baseline="0" dirty="0" smtClean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cap="all" baseline="0" dirty="0" smtClean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</a:rPr>
                        <a:t>по психофизиологическим и психоэмоциональным </a:t>
                      </a:r>
                      <a:r>
                        <a:rPr lang="ru-RU" sz="1400" b="1" cap="all" baseline="0" dirty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</a:rPr>
                        <a:t>показателям</a:t>
                      </a:r>
                      <a:endParaRPr lang="ru-RU" sz="1400" b="1" cap="all" baseline="0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cap="all" baseline="0" dirty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</a:rPr>
                        <a:t>«группа риска» </a:t>
                      </a:r>
                      <a:endParaRPr lang="ru-RU" sz="1400" b="1" cap="all" baseline="0" dirty="0" smtClean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cap="all" baseline="0" dirty="0" smtClean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</a:rPr>
                        <a:t>по </a:t>
                      </a:r>
                      <a:r>
                        <a:rPr lang="ru-RU" sz="1400" b="1" cap="all" baseline="0" dirty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</a:rPr>
                        <a:t>результатам  оценки  функционального </a:t>
                      </a:r>
                      <a:r>
                        <a:rPr lang="ru-RU" sz="1400" b="1" cap="all" baseline="0" dirty="0" smtClean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</a:rPr>
                        <a:t>состояния организма, физического развития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cap="all" baseline="0" dirty="0" smtClean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</a:rPr>
                        <a:t> и состояния здоровья</a:t>
                      </a:r>
                      <a:endParaRPr lang="ru-RU" sz="1400" b="1" cap="all" baseline="0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44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cap="all" baseline="0" dirty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</a:rPr>
                        <a:t>кол-во чел.</a:t>
                      </a:r>
                      <a:endParaRPr lang="ru-RU" sz="1400" b="1" cap="all" baseline="0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cap="all" baseline="0" dirty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</a:rPr>
                        <a:t>%</a:t>
                      </a:r>
                      <a:endParaRPr lang="ru-RU" sz="1400" b="1" cap="all" baseline="0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cap="all" baseline="0" dirty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</a:rPr>
                        <a:t>кол-во чел.</a:t>
                      </a:r>
                      <a:endParaRPr lang="ru-RU" sz="1400" b="1" cap="all" baseline="0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cap="all" baseline="0" dirty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</a:rPr>
                        <a:t>%</a:t>
                      </a:r>
                      <a:endParaRPr lang="ru-RU" sz="1400" b="1" cap="all" baseline="0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11226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ysClr val="windowText" lastClr="000000"/>
                          </a:solidFill>
                          <a:effectLst/>
                          <a:latin typeface="Cambria" pitchFamily="18" charset="0"/>
                        </a:rPr>
                        <a:t>15</a:t>
                      </a:r>
                      <a:endParaRPr lang="ru-RU" sz="2000" b="0" dirty="0">
                        <a:solidFill>
                          <a:sysClr val="windowText" lastClr="000000"/>
                        </a:solidFill>
                        <a:effectLst/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ysClr val="windowText" lastClr="000000"/>
                          </a:solidFill>
                          <a:effectLst/>
                          <a:latin typeface="Cambria" pitchFamily="18" charset="0"/>
                        </a:rPr>
                        <a:t>30</a:t>
                      </a:r>
                      <a:endParaRPr lang="ru-RU" sz="2000" b="0" dirty="0">
                        <a:solidFill>
                          <a:sysClr val="windowText" lastClr="000000"/>
                        </a:solidFill>
                        <a:effectLst/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ysClr val="windowText" lastClr="000000"/>
                          </a:solidFill>
                          <a:effectLst/>
                          <a:latin typeface="Cambria" pitchFamily="18" charset="0"/>
                        </a:rPr>
                        <a:t>25</a:t>
                      </a:r>
                      <a:endParaRPr lang="ru-RU" sz="2000" b="0" dirty="0">
                        <a:solidFill>
                          <a:sysClr val="windowText" lastClr="000000"/>
                        </a:solidFill>
                        <a:effectLst/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ysClr val="windowText" lastClr="000000"/>
                          </a:solidFill>
                          <a:effectLst/>
                          <a:latin typeface="Cambria" pitchFamily="18" charset="0"/>
                        </a:rPr>
                        <a:t>50</a:t>
                      </a:r>
                      <a:endParaRPr lang="ru-RU" sz="2000" b="0" dirty="0">
                        <a:solidFill>
                          <a:sysClr val="windowText" lastClr="000000"/>
                        </a:solidFill>
                        <a:effectLst/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01798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7576" r="4545"/>
          <a:stretch>
            <a:fillRect/>
          </a:stretch>
        </p:blipFill>
        <p:spPr bwMode="auto">
          <a:xfrm>
            <a:off x="4572000" y="285728"/>
            <a:ext cx="4143404" cy="2953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 l="17639" r="2890"/>
          <a:stretch>
            <a:fillRect/>
          </a:stretch>
        </p:blipFill>
        <p:spPr bwMode="auto">
          <a:xfrm>
            <a:off x="285720" y="428604"/>
            <a:ext cx="3929058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8862" r="2523" b="4738"/>
          <a:stretch>
            <a:fillRect/>
          </a:stretch>
        </p:blipFill>
        <p:spPr bwMode="auto">
          <a:xfrm>
            <a:off x="4572000" y="3500414"/>
            <a:ext cx="4286280" cy="3071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85720" y="4572008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Работа с «группой риска»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D1F5E3-552D-4552-9352-68B0AFBD188B}" type="slidenum">
              <a:rPr lang="ru-RU" smtClean="0"/>
              <a:pPr/>
              <a:t>13</a:t>
            </a:fld>
            <a:endParaRPr lang="ru-RU" dirty="0" smtClean="0"/>
          </a:p>
        </p:txBody>
      </p:sp>
      <p:pic>
        <p:nvPicPr>
          <p:cNvPr id="2867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0" y="1"/>
            <a:ext cx="1856509" cy="59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043403" y="0"/>
            <a:ext cx="698862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Психолого-педагогическое сопровождение образовательного процесса</a:t>
            </a:r>
          </a:p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Профилактические программы</a:t>
            </a:r>
            <a:endParaRPr lang="ru-RU" sz="24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17225" y="1953041"/>
            <a:ext cx="5173852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Cambria" pitchFamily="18" charset="0"/>
              </a:rPr>
              <a:t>«</a:t>
            </a:r>
            <a:r>
              <a:rPr lang="ru-RU" sz="2000" b="1" dirty="0" err="1">
                <a:latin typeface="Cambria" pitchFamily="18" charset="0"/>
              </a:rPr>
              <a:t>Абитуриент.Студент.Специалист</a:t>
            </a:r>
            <a:r>
              <a:rPr lang="ru-RU" sz="2000" b="1" dirty="0">
                <a:latin typeface="Cambria" pitchFamily="18" charset="0"/>
              </a:rPr>
              <a:t> (АСС)»</a:t>
            </a:r>
            <a:endParaRPr lang="ru-RU" sz="2000" b="1" dirty="0" smtClean="0">
              <a:latin typeface="Cambria" pitchFamily="18" charset="0"/>
            </a:endParaRPr>
          </a:p>
          <a:p>
            <a:r>
              <a:rPr lang="ru-RU" sz="2000" b="1" dirty="0" smtClean="0">
                <a:latin typeface="Cambria" pitchFamily="18" charset="0"/>
              </a:rPr>
              <a:t>«Ты не один!»</a:t>
            </a:r>
          </a:p>
          <a:p>
            <a:r>
              <a:rPr lang="ru-RU" sz="2000" b="1" dirty="0" smtClean="0">
                <a:latin typeface="Cambria" pitchFamily="18" charset="0"/>
              </a:rPr>
              <a:t>«Школа волонтеров»</a:t>
            </a:r>
          </a:p>
          <a:p>
            <a:endParaRPr lang="ru-RU" dirty="0"/>
          </a:p>
        </p:txBody>
      </p:sp>
      <p:pic>
        <p:nvPicPr>
          <p:cNvPr id="6" name="Рисунок 5"/>
          <p:cNvPicPr/>
          <p:nvPr/>
        </p:nvPicPr>
        <p:blipFill>
          <a:blip r:embed="rId4"/>
          <a:srcRect l="29342" t="19639" r="26724" b="7014"/>
          <a:stretch>
            <a:fillRect/>
          </a:stretch>
        </p:blipFill>
        <p:spPr bwMode="auto">
          <a:xfrm>
            <a:off x="290606" y="1513899"/>
            <a:ext cx="2869053" cy="37642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/>
          <p:nvPr/>
        </p:nvPicPr>
        <p:blipFill>
          <a:blip r:embed="rId5"/>
          <a:srcRect l="7536" t="20842" r="51577" b="8818"/>
          <a:stretch>
            <a:fillRect/>
          </a:stretch>
        </p:blipFill>
        <p:spPr bwMode="auto">
          <a:xfrm>
            <a:off x="6324155" y="2364509"/>
            <a:ext cx="2591837" cy="36821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Рисунок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797" t="16556" r="24529" b="8940"/>
          <a:stretch>
            <a:fillRect/>
          </a:stretch>
        </p:blipFill>
        <p:spPr bwMode="auto">
          <a:xfrm>
            <a:off x="3317225" y="3034145"/>
            <a:ext cx="3002558" cy="3574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6432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5880"/>
          <a:stretch>
            <a:fillRect/>
          </a:stretch>
        </p:blipFill>
        <p:spPr bwMode="auto">
          <a:xfrm>
            <a:off x="357159" y="214290"/>
            <a:ext cx="4437164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 l="11761"/>
          <a:stretch>
            <a:fillRect/>
          </a:stretch>
        </p:blipFill>
        <p:spPr bwMode="auto">
          <a:xfrm>
            <a:off x="357158" y="3429000"/>
            <a:ext cx="4287956" cy="32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 r="4233"/>
          <a:stretch>
            <a:fillRect/>
          </a:stretch>
        </p:blipFill>
        <p:spPr bwMode="auto">
          <a:xfrm>
            <a:off x="4929190" y="285728"/>
            <a:ext cx="3929122" cy="43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072066" y="5429264"/>
            <a:ext cx="3857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Фестиваль специальностей и профессий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Documents and Settings\Гаранина\Мои документы\рабстол\!!!ПОСЛЕДНИЕ ДОКУМЕНТЫ\Сайт-ноябрь\День автомеханика\20161108_1553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285728"/>
            <a:ext cx="2214578" cy="3240000"/>
          </a:xfrm>
          <a:prstGeom prst="rect">
            <a:avLst/>
          </a:prstGeom>
          <a:noFill/>
        </p:spPr>
      </p:pic>
      <p:pic>
        <p:nvPicPr>
          <p:cNvPr id="2052" name="Picture 4" descr="C:\Documents and Settings\Гаранина\Мои документы\рабстол\!!!ПОСЛЕДНИЕ ДОКУМЕНТЫ\Сайт- октябрь-ноябрь\дни профессий\DSC08347.JPG"/>
          <p:cNvPicPr>
            <a:picLocks noChangeAspect="1" noChangeArrowheads="1"/>
          </p:cNvPicPr>
          <p:nvPr/>
        </p:nvPicPr>
        <p:blipFill>
          <a:blip r:embed="rId3" cstate="print"/>
          <a:srcRect l="18911" r="3191"/>
          <a:stretch>
            <a:fillRect/>
          </a:stretch>
        </p:blipFill>
        <p:spPr bwMode="auto">
          <a:xfrm>
            <a:off x="5000628" y="214290"/>
            <a:ext cx="3929090" cy="3357562"/>
          </a:xfrm>
          <a:prstGeom prst="rect">
            <a:avLst/>
          </a:prstGeom>
          <a:noFill/>
        </p:spPr>
      </p:pic>
      <p:pic>
        <p:nvPicPr>
          <p:cNvPr id="2054" name="Picture 6" descr="C:\Documents and Settings\Гаранина\Мои документы\рабстол\!!!ПОСЛЕДНИЕ ДОКУМЕНТЫ\Сайт - декабрь\День механика\_SAM60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2928934"/>
            <a:ext cx="2434176" cy="3651264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42844" y="428604"/>
            <a:ext cx="25717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Профессиональный пробы и </a:t>
            </a:r>
          </a:p>
          <a:p>
            <a:pPr algn="ctr"/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День механика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5" name="Picture 7" descr="C:\Documents and Settings\Гаранина\Мои документы\рабстол\!!!ПОСЛЕДНИЕ ДОКУМЕНТЫ\Сайт - декабрь\День механика\_SAM596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4" y="3714752"/>
            <a:ext cx="4436265" cy="29575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4320000" cy="32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85728"/>
            <a:ext cx="4320000" cy="32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618000"/>
            <a:ext cx="4320000" cy="2882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072066" y="4357694"/>
            <a:ext cx="40719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Один день </a:t>
            </a:r>
          </a:p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предприятии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://www.anspk.ru/images/1213.JPG"/>
          <p:cNvSpPr>
            <a:spLocks noChangeAspect="1" noChangeArrowheads="1"/>
          </p:cNvSpPr>
          <p:nvPr/>
        </p:nvSpPr>
        <p:spPr bwMode="auto">
          <a:xfrm>
            <a:off x="155575" y="-928688"/>
            <a:ext cx="2533650" cy="19431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http://www.anspk.ru/images/1213.JPG"/>
          <p:cNvSpPr>
            <a:spLocks noChangeAspect="1" noChangeArrowheads="1"/>
          </p:cNvSpPr>
          <p:nvPr/>
        </p:nvSpPr>
        <p:spPr bwMode="auto">
          <a:xfrm>
            <a:off x="155575" y="-928688"/>
            <a:ext cx="2533650" cy="19431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355536" y="357166"/>
            <a:ext cx="3837124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lum bright="10000"/>
          </a:blip>
          <a:srcRect/>
          <a:stretch>
            <a:fillRect/>
          </a:stretch>
        </p:blipFill>
        <p:spPr bwMode="auto">
          <a:xfrm>
            <a:off x="357158" y="3643314"/>
            <a:ext cx="3950195" cy="30003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881057" y="3273982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Защита портфолио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7" y="1556792"/>
            <a:ext cx="4308375" cy="3048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609320" y="4958846"/>
            <a:ext cx="29231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Виртуальное трудоустройство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аспк\Рабочий стол\214\Площадка\IMG_48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773400" y="-10134600"/>
            <a:ext cx="4860000" cy="324000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r="7395" b="11806"/>
          <a:stretch>
            <a:fillRect/>
          </a:stretch>
        </p:blipFill>
        <p:spPr bwMode="auto">
          <a:xfrm>
            <a:off x="4643438" y="214290"/>
            <a:ext cx="4286280" cy="281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214686"/>
            <a:ext cx="4217058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857496"/>
            <a:ext cx="4165553" cy="3097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642910" y="1000108"/>
            <a:ext cx="3429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Комплексы упражнений</a:t>
            </a:r>
            <a:endParaRPr lang="ru-RU" sz="20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214\родит.собрание-214гр\SAM_2434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285720" y="357166"/>
            <a:ext cx="4392958" cy="3143272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357166"/>
            <a:ext cx="4041857" cy="3173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 descr="F:\214\родит.собрание-214гр\SAM_2445.JPG"/>
          <p:cNvPicPr>
            <a:picLocks noChangeAspect="1" noChangeArrowheads="1"/>
          </p:cNvPicPr>
          <p:nvPr/>
        </p:nvPicPr>
        <p:blipFill>
          <a:blip r:embed="rId4" cstate="print"/>
          <a:srcRect t="5036"/>
          <a:stretch>
            <a:fillRect/>
          </a:stretch>
        </p:blipFill>
        <p:spPr bwMode="auto">
          <a:xfrm>
            <a:off x="285720" y="3714752"/>
            <a:ext cx="4611991" cy="285752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500694" y="5000636"/>
            <a:ext cx="342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Работа с родителями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2887184537"/>
              </p:ext>
            </p:extLst>
          </p:nvPr>
        </p:nvGraphicFramePr>
        <p:xfrm>
          <a:off x="467544" y="404664"/>
          <a:ext cx="8376592" cy="48560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638913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476672"/>
            <a:ext cx="7560840" cy="590465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Ожидаемые результаты: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своевременно 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выявить студентов со  сниженными  функциональными возможностями организма и низким уровнем </a:t>
            </a:r>
            <a:r>
              <a:rPr lang="ru-RU" sz="2400" dirty="0" err="1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сформированности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ПВК;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оптимизировать 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образовательный процесс путем его индивидуализации, усиления профессиональной направленности содержания образовательных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программ;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создать адаптивно-развивающее  образовательное пространство 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ПОО. </a:t>
            </a:r>
          </a:p>
        </p:txBody>
      </p:sp>
    </p:spTree>
    <p:extLst>
      <p:ext uri="{BB962C8B-B14F-4D97-AF65-F5344CB8AC3E}">
        <p14:creationId xmlns:p14="http://schemas.microsoft.com/office/powerpoint/2010/main" xmlns="" val="2320861393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5888799</TotalTime>
  <Words>768</Words>
  <Application>Microsoft Office PowerPoint</Application>
  <PresentationFormat>Экран (4:3)</PresentationFormat>
  <Paragraphs>182</Paragraphs>
  <Slides>21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Воздушный поток</vt:lpstr>
      <vt:lpstr>Выявление  профессионально важных качеств обучающихся по  специальности Монтаж и техническая эксплуатация промышленного оборудования (по отраслям) </vt:lpstr>
      <vt:lpstr>Слайд 2</vt:lpstr>
      <vt:lpstr>Слайд 3</vt:lpstr>
      <vt:lpstr>Слайд 4</vt:lpstr>
      <vt:lpstr>Слайд 5</vt:lpstr>
      <vt:lpstr>Изучение вредных факторов производства, профессиональных рисков здоровья </vt:lpstr>
      <vt:lpstr>Слайд 7</vt:lpstr>
      <vt:lpstr>Слайд 8</vt:lpstr>
      <vt:lpstr>Слайд 9</vt:lpstr>
      <vt:lpstr>Экспериментальная группа –  50 обучающихся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Выявление  профессионально важных качеств обучающихся по  специальности монтаж и техническая эксплуатация промышленного оборудования </dc:title>
  <dc:creator>Дима</dc:creator>
  <cp:lastModifiedBy>mna</cp:lastModifiedBy>
  <cp:revision>62</cp:revision>
  <dcterms:created xsi:type="dcterms:W3CDTF">2017-03-09T09:38:54Z</dcterms:created>
  <dcterms:modified xsi:type="dcterms:W3CDTF">2017-03-22T04:17:05Z</dcterms:modified>
</cp:coreProperties>
</file>